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8"/>
  </p:notesMasterIdLst>
  <p:sldIdLst>
    <p:sldId id="277" r:id="rId2"/>
    <p:sldId id="273" r:id="rId3"/>
    <p:sldId id="274" r:id="rId4"/>
    <p:sldId id="278" r:id="rId5"/>
    <p:sldId id="279" r:id="rId6"/>
    <p:sldId id="257" r:id="rId7"/>
    <p:sldId id="259" r:id="rId8"/>
    <p:sldId id="268" r:id="rId9"/>
    <p:sldId id="267" r:id="rId10"/>
    <p:sldId id="264" r:id="rId11"/>
    <p:sldId id="322" r:id="rId12"/>
    <p:sldId id="269" r:id="rId13"/>
    <p:sldId id="271" r:id="rId14"/>
    <p:sldId id="272" r:id="rId15"/>
    <p:sldId id="313" r:id="rId16"/>
    <p:sldId id="314" r:id="rId17"/>
    <p:sldId id="270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300" r:id="rId30"/>
    <p:sldId id="301" r:id="rId31"/>
    <p:sldId id="302" r:id="rId32"/>
    <p:sldId id="303" r:id="rId33"/>
    <p:sldId id="304" r:id="rId34"/>
    <p:sldId id="306" r:id="rId35"/>
    <p:sldId id="315" r:id="rId36"/>
    <p:sldId id="307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317" r:id="rId46"/>
    <p:sldId id="309" r:id="rId47"/>
    <p:sldId id="316" r:id="rId48"/>
    <p:sldId id="310" r:id="rId49"/>
    <p:sldId id="318" r:id="rId50"/>
    <p:sldId id="312" r:id="rId51"/>
    <p:sldId id="319" r:id="rId52"/>
    <p:sldId id="320" r:id="rId53"/>
    <p:sldId id="321" r:id="rId54"/>
    <p:sldId id="311" r:id="rId55"/>
    <p:sldId id="265" r:id="rId56"/>
    <p:sldId id="323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93F49-CAC9-0A4F-8304-317C0DC9B876}" type="datetimeFigureOut">
              <a:rPr lang="en-US" smtClean="0"/>
              <a:t>11/30/09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EF30C-E7B1-A84A-B018-2A6FDA78E1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178FB1-480E-4413-9B6E-A3E46628A841}" type="slidenum">
              <a:rPr lang="en-US"/>
              <a:pPr/>
              <a:t>11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2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414C05-419E-4FA3-98D7-585AFE634D8D}" type="slidenum">
              <a:rPr lang="en-US"/>
              <a:pPr/>
              <a:t>32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2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178FB1-480E-4413-9B6E-A3E46628A841}" type="slidenum">
              <a:rPr lang="en-US"/>
              <a:pPr/>
              <a:t>33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2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178FB1-480E-4413-9B6E-A3E46628A841}" type="slidenum">
              <a:rPr lang="en-US"/>
              <a:pPr/>
              <a:t>35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2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C867A-7A41-1A41-B5D6-B076292F0215}" type="slidenum">
              <a:rPr lang="en-US"/>
              <a:pPr/>
              <a:t>37</a:t>
            </a:fld>
            <a:endParaRPr 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4BDBC-D3EC-344D-9D58-BB46A6C91D28}" type="slidenum">
              <a:rPr lang="en-US"/>
              <a:pPr/>
              <a:t>38</a:t>
            </a:fld>
            <a:endParaRPr 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DF463A-0FF7-8C49-8441-347583B6E52A}" type="slidenum">
              <a:rPr lang="en-US"/>
              <a:pPr/>
              <a:t>39</a:t>
            </a:fld>
            <a:endParaRPr lang="en-US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1892C-7906-014A-BDB0-908DBA6E9D21}" type="slidenum">
              <a:rPr lang="en-US"/>
              <a:pPr/>
              <a:t>40</a:t>
            </a:fld>
            <a:endParaRPr lang="en-US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D2948-8A3B-A34C-9222-A2918B91CEB8}" type="slidenum">
              <a:rPr lang="en-US"/>
              <a:pPr/>
              <a:t>41</a:t>
            </a:fld>
            <a:endParaRPr lang="en-US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DC7DD7-C07F-6E40-B8B5-8F20B686B6B3}" type="slidenum">
              <a:rPr lang="en-US"/>
              <a:pPr/>
              <a:t>42</a:t>
            </a:fld>
            <a:endParaRPr lang="en-US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6F226-460C-6C46-866D-AA3EEEE530A1}" type="slidenum">
              <a:rPr lang="en-US"/>
              <a:pPr/>
              <a:t>43</a:t>
            </a:fld>
            <a:endParaRPr lang="en-US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178FB1-480E-4413-9B6E-A3E46628A841}" type="slidenum">
              <a:rPr lang="en-US"/>
              <a:pPr/>
              <a:t>16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2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EC1717-9E17-1E45-B156-834725D730FA}" type="slidenum">
              <a:rPr lang="en-US"/>
              <a:pPr/>
              <a:t>44</a:t>
            </a:fld>
            <a:endParaRPr lang="en-US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178FB1-480E-4413-9B6E-A3E46628A841}" type="slidenum">
              <a:rPr lang="en-US"/>
              <a:pPr/>
              <a:t>45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2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178FB1-480E-4413-9B6E-A3E46628A841}" type="slidenum">
              <a:rPr lang="en-US"/>
              <a:pPr/>
              <a:t>47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2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178FB1-480E-4413-9B6E-A3E46628A841}" type="slidenum">
              <a:rPr lang="en-US"/>
              <a:pPr/>
              <a:t>49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2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46A2F-54D6-407D-8B8E-0B82E3F2B751}" type="slidenum">
              <a:rPr lang="en-US"/>
              <a:pPr/>
              <a:t>25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2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1BE7F-1275-4203-9BA0-8C284685AE5E}" type="slidenum">
              <a:rPr lang="en-US"/>
              <a:pPr/>
              <a:t>26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2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6D894-ECE3-4029-A4F7-CE0F98938BDD}" type="slidenum">
              <a:rPr lang="en-US"/>
              <a:pPr/>
              <a:t>27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2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F70F4-A61C-4189-995A-57B822C46B3E}" type="slidenum">
              <a:rPr lang="en-US"/>
              <a:pPr/>
              <a:t>28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2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919AE-BE52-4359-A868-D5AC555154CD}" type="slidenum">
              <a:rPr lang="en-US"/>
              <a:pPr/>
              <a:t>29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2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2C971-9EA1-4053-9AAC-F52A6C7A34A1}" type="slidenum">
              <a:rPr lang="en-US"/>
              <a:pPr/>
              <a:t>30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2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F89EC-E171-4186-87CA-4A97D5D94636}" type="slidenum">
              <a:rPr lang="en-US"/>
              <a:pPr/>
              <a:t>31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2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4BA9-75FE-694E-BCD8-5D620835F68B}" type="datetimeFigureOut">
              <a:rPr lang="en-US" smtClean="0"/>
              <a:pPr/>
              <a:t>11/29/09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9E63-4398-FD46-990C-9E2E0DFA6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4BA9-75FE-694E-BCD8-5D620835F68B}" type="datetimeFigureOut">
              <a:rPr lang="en-US" smtClean="0"/>
              <a:pPr/>
              <a:t>11/29/09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9E63-4398-FD46-990C-9E2E0DFA6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4BA9-75FE-694E-BCD8-5D620835F68B}" type="datetimeFigureOut">
              <a:rPr lang="en-US" smtClean="0"/>
              <a:pPr/>
              <a:t>11/29/09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9E63-4398-FD46-990C-9E2E0DFA6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4BA9-75FE-694E-BCD8-5D620835F68B}" type="datetimeFigureOut">
              <a:rPr lang="en-US" smtClean="0"/>
              <a:pPr/>
              <a:t>11/29/09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9E63-4398-FD46-990C-9E2E0DFA6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4BA9-75FE-694E-BCD8-5D620835F68B}" type="datetimeFigureOut">
              <a:rPr lang="en-US" smtClean="0"/>
              <a:pPr/>
              <a:t>11/29/09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9E63-4398-FD46-990C-9E2E0DFA6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4BA9-75FE-694E-BCD8-5D620835F68B}" type="datetimeFigureOut">
              <a:rPr lang="en-US" smtClean="0"/>
              <a:pPr/>
              <a:t>11/29/09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9E63-4398-FD46-990C-9E2E0DFA6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4BA9-75FE-694E-BCD8-5D620835F68B}" type="datetimeFigureOut">
              <a:rPr lang="en-US" smtClean="0"/>
              <a:pPr/>
              <a:t>11/29/09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9E63-4398-FD46-990C-9E2E0DFA6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4BA9-75FE-694E-BCD8-5D620835F68B}" type="datetimeFigureOut">
              <a:rPr lang="en-US" smtClean="0"/>
              <a:pPr/>
              <a:t>11/29/09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9E63-4398-FD46-990C-9E2E0DFA6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4BA9-75FE-694E-BCD8-5D620835F68B}" type="datetimeFigureOut">
              <a:rPr lang="en-US" smtClean="0"/>
              <a:pPr/>
              <a:t>11/29/09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9E63-4398-FD46-990C-9E2E0DFA6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4BA9-75FE-694E-BCD8-5D620835F68B}" type="datetimeFigureOut">
              <a:rPr lang="en-US" smtClean="0"/>
              <a:pPr/>
              <a:t>11/29/09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9E63-4398-FD46-990C-9E2E0DFA6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4BA9-75FE-694E-BCD8-5D620835F68B}" type="datetimeFigureOut">
              <a:rPr lang="en-US" smtClean="0"/>
              <a:pPr/>
              <a:t>11/29/09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9E63-4398-FD46-990C-9E2E0DFA6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A4BA9-75FE-694E-BCD8-5D620835F68B}" type="datetimeFigureOut">
              <a:rPr lang="en-US" smtClean="0"/>
              <a:pPr/>
              <a:t>11/29/09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A9E63-4398-FD46-990C-9E2E0DFA64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473" y="2218451"/>
            <a:ext cx="2603744" cy="3400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225" y="5091654"/>
            <a:ext cx="77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Head </a:t>
            </a:r>
            <a:r>
              <a:rPr lang="en-US" dirty="0" smtClean="0"/>
              <a:t>for the Future </a:t>
            </a:r>
            <a:r>
              <a:rPr lang="en-US" dirty="0" err="1" smtClean="0">
                <a:solidFill>
                  <a:srgbClr val="0000FF"/>
                </a:solidFill>
              </a:rPr>
              <a:t>Ι</a:t>
            </a:r>
            <a:r>
              <a:rPr lang="en-US" dirty="0" smtClean="0"/>
              <a:t> Geoff Barton </a:t>
            </a:r>
            <a:r>
              <a:rPr lang="en-US" dirty="0" err="1" smtClean="0">
                <a:solidFill>
                  <a:srgbClr val="0000FF"/>
                </a:solidFill>
              </a:rPr>
              <a:t>Ι</a:t>
            </a:r>
            <a:r>
              <a:rPr lang="en-US" dirty="0" smtClean="0"/>
              <a:t> Head, King Edward VI School, </a:t>
            </a:r>
            <a:r>
              <a:rPr lang="en-US" dirty="0" smtClean="0"/>
              <a:t>Suffolk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0625" y="5459497"/>
            <a:ext cx="7768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Download </a:t>
            </a:r>
            <a:r>
              <a:rPr lang="en-US" sz="1400" dirty="0" smtClean="0"/>
              <a:t>this presentation </a:t>
            </a:r>
            <a:r>
              <a:rPr lang="en-US" sz="1400" dirty="0" err="1" smtClean="0">
                <a:solidFill>
                  <a:srgbClr val="0000FF"/>
                </a:solidFill>
              </a:rPr>
              <a:t>Ι</a:t>
            </a:r>
            <a:r>
              <a:rPr lang="en-US" sz="1400" dirty="0" smtClean="0"/>
              <a:t> </a:t>
            </a:r>
            <a:r>
              <a:rPr lang="en-US" sz="1400" dirty="0" err="1" smtClean="0"/>
              <a:t>www.geoffbarton.co.uk</a:t>
            </a:r>
            <a:r>
              <a:rPr lang="en-US" sz="1400" dirty="0" smtClean="0"/>
              <a:t>/teacher-resources (66)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3025" y="5767274"/>
            <a:ext cx="7768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2BF6947-FB2C-174A-8EE6-86BCDA93E668}" type="datetime2">
              <a:rPr lang="en-US" sz="1400" smtClean="0"/>
              <a:pPr algn="ctr"/>
              <a:t>Tuesday, December 1, 2009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336" y="2385250"/>
            <a:ext cx="1746946" cy="2072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068" y="1540329"/>
            <a:ext cx="2839781" cy="3786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575" y="2056494"/>
            <a:ext cx="2894217" cy="28942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434" y="1547539"/>
            <a:ext cx="4782223" cy="3180176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0431" y="2338814"/>
            <a:ext cx="630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PAST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0431" y="2338814"/>
            <a:ext cx="630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PRESENT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0431" y="2338814"/>
            <a:ext cx="630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FUTURE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0431" y="2338814"/>
            <a:ext cx="630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PAST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434" y="403347"/>
            <a:ext cx="4782223" cy="3180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7550" y="3272389"/>
            <a:ext cx="6464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“If we do what we’ve always done, we’ll get what we’ve always got”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200873" y="4573577"/>
            <a:ext cx="311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 Clinton</a:t>
            </a:r>
            <a:endParaRPr lang="en-US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433" y="991126"/>
            <a:ext cx="4733672" cy="4592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05000" y="2209800"/>
            <a:ext cx="2971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</a:rPr>
              <a:t>Michael Barber</a:t>
            </a:r>
            <a:endParaRPr lang="en-US" sz="54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815194"/>
            <a:ext cx="1905000" cy="266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05600" y="2372251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</a:rPr>
              <a:t>1997</a:t>
            </a:r>
            <a:endParaRPr lang="en-US" sz="66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372251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00"/>
                </a:solidFill>
              </a:rPr>
              <a:t>11945</a:t>
            </a:r>
            <a:endParaRPr lang="en-US" sz="66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21336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Literacy standards in England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395" y="1745739"/>
            <a:ext cx="7187636" cy="4078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95400"/>
            <a:ext cx="6096000" cy="421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350000" cy="3771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676400"/>
            <a:ext cx="4064000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414319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en-US" sz="4000" dirty="0" smtClean="0"/>
              <a:t>Schools are becoming immune to school improvement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914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Beacon Schools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914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Training Schools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914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Coasting Schools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419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London Challenge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4419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National Challenge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4419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National Strategies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5257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Leading Edge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5257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Consultants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5257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School improvement partners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1676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Super Heads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1676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Consultant Heads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1676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Executive Heads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6019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Gaining Ground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0" y="6019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Leading Light Schools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0" y="6019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Trust Schools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95400"/>
            <a:ext cx="5080000" cy="350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10"/>
          <p:cNvSpPr txBox="1">
            <a:spLocks noChangeArrowheads="1"/>
          </p:cNvSpPr>
          <p:nvPr/>
        </p:nvSpPr>
        <p:spPr bwMode="auto">
          <a:xfrm>
            <a:off x="2362200" y="1750614"/>
            <a:ext cx="4419600" cy="319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6600" dirty="0" smtClean="0">
                <a:solidFill>
                  <a:srgbClr val="000000"/>
                </a:solidFill>
                <a:latin typeface="Jester" charset="0"/>
              </a:rPr>
              <a:t>The Literacy</a:t>
            </a:r>
          </a:p>
          <a:p>
            <a:pPr algn="ctr"/>
            <a:r>
              <a:rPr lang="en-GB" sz="6600" dirty="0" smtClean="0">
                <a:solidFill>
                  <a:srgbClr val="000000"/>
                </a:solidFill>
                <a:latin typeface="Jester" charset="0"/>
              </a:rPr>
              <a:t>Club</a:t>
            </a:r>
            <a:endParaRPr lang="en-GB" sz="6600" dirty="0">
              <a:solidFill>
                <a:srgbClr val="000000"/>
              </a:solidFill>
              <a:latin typeface="Jeste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957627" y="1676400"/>
            <a:ext cx="5410200" cy="315209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106356" y="1752600"/>
            <a:ext cx="5105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ea typeface="Times" pitchFamily="24" charset="0"/>
                <a:cs typeface="Times" pitchFamily="24" charset="0"/>
              </a:rPr>
              <a:t>DOGS MUST BE CARRIED ON THE ESCALATOR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034948" y="1514227"/>
            <a:ext cx="5410200" cy="396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752600" y="1752600"/>
            <a:ext cx="51054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Geneva" pitchFamily="24" charset="0"/>
                <a:ea typeface="Times" pitchFamily="24" charset="0"/>
                <a:cs typeface="Times" pitchFamily="24" charset="0"/>
              </a:rPr>
              <a:t>Please don't smoke and live a more healthy life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600200" y="59436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PSHE </a:t>
            </a:r>
            <a:r>
              <a:rPr lang="en-GB" dirty="0"/>
              <a:t>Poster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87720" y="3695740"/>
            <a:ext cx="5285615" cy="14247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057400" y="1981200"/>
            <a:ext cx="472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4800" dirty="0">
                <a:solidFill>
                  <a:srgbClr val="000000"/>
                </a:solidFill>
                <a:ea typeface="Times" pitchFamily="24" charset="0"/>
                <a:cs typeface="Times" pitchFamily="24" charset="0"/>
              </a:rPr>
              <a:t>Sign at Suffolk hospital</a:t>
            </a:r>
            <a:r>
              <a:rPr lang="en-GB" sz="4800" dirty="0" smtClean="0">
                <a:solidFill>
                  <a:srgbClr val="000000"/>
                </a:solidFill>
                <a:ea typeface="Times" pitchFamily="24" charset="0"/>
                <a:cs typeface="Times" pitchFamily="24" charset="0"/>
              </a:rPr>
              <a:t>:</a:t>
            </a:r>
            <a:endParaRPr lang="en-GB" sz="4800" dirty="0">
              <a:solidFill>
                <a:srgbClr val="000000"/>
              </a:solidFill>
              <a:ea typeface="Times" pitchFamily="24" charset="0"/>
              <a:cs typeface="Times" pitchFamily="2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09800" y="3550860"/>
            <a:ext cx="472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4800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Times" pitchFamily="24" charset="0"/>
                <a:cs typeface="Times" pitchFamily="24" charset="0"/>
              </a:rPr>
              <a:t>Criminals operate in this area</a:t>
            </a:r>
            <a:endParaRPr lang="en-GB" sz="4800" dirty="0"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Times" pitchFamily="24" charset="0"/>
              <a:cs typeface="Times" pitchFamily="2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14400" y="2288384"/>
            <a:ext cx="7391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algn="ctr"/>
            <a:r>
              <a:rPr lang="en-GB" sz="3600" dirty="0" smtClean="0">
                <a:solidFill>
                  <a:srgbClr val="000000"/>
                </a:solidFill>
                <a:latin typeface="Geneva" pitchFamily="24" charset="0"/>
                <a:ea typeface="Times" pitchFamily="24" charset="0"/>
                <a:cs typeface="Times" pitchFamily="24" charset="0"/>
              </a:rPr>
              <a:t>‘</a:t>
            </a:r>
            <a:r>
              <a:rPr lang="en-GB" sz="3600" dirty="0">
                <a:solidFill>
                  <a:srgbClr val="000000"/>
                </a:solidFill>
                <a:latin typeface="Geneva" pitchFamily="24" charset="0"/>
                <a:ea typeface="Times" pitchFamily="24" charset="0"/>
                <a:cs typeface="Times" pitchFamily="24" charset="0"/>
              </a:rPr>
              <a:t>W</a:t>
            </a:r>
            <a:r>
              <a:rPr lang="en-GB" sz="3600" dirty="0" smtClean="0">
                <a:solidFill>
                  <a:srgbClr val="000000"/>
                </a:solidFill>
                <a:latin typeface="Geneva" pitchFamily="24" charset="0"/>
                <a:ea typeface="Times" pitchFamily="24" charset="0"/>
                <a:cs typeface="Times" pitchFamily="24" charset="0"/>
              </a:rPr>
              <a:t>ould </a:t>
            </a:r>
            <a:r>
              <a:rPr lang="en-GB" sz="3600" dirty="0">
                <a:solidFill>
                  <a:srgbClr val="000000"/>
                </a:solidFill>
                <a:latin typeface="Geneva" pitchFamily="24" charset="0"/>
                <a:ea typeface="Times" pitchFamily="24" charset="0"/>
                <a:cs typeface="Times" pitchFamily="24" charset="0"/>
              </a:rPr>
              <a:t>the congregation please note that the bowl at the back of the church labelled</a:t>
            </a:r>
            <a:r>
              <a:rPr lang="en-GB" sz="3600" dirty="0" smtClean="0">
                <a:solidFill>
                  <a:srgbClr val="000000"/>
                </a:solidFill>
                <a:latin typeface="Geneva" pitchFamily="24" charset="0"/>
                <a:ea typeface="Times" pitchFamily="24" charset="0"/>
                <a:cs typeface="Times" pitchFamily="24" charset="0"/>
              </a:rPr>
              <a:t> “for </a:t>
            </a:r>
            <a:r>
              <a:rPr lang="en-GB" sz="3600" dirty="0">
                <a:solidFill>
                  <a:srgbClr val="000000"/>
                </a:solidFill>
                <a:latin typeface="Geneva" pitchFamily="24" charset="0"/>
                <a:ea typeface="Times" pitchFamily="24" charset="0"/>
                <a:cs typeface="Times" pitchFamily="24" charset="0"/>
              </a:rPr>
              <a:t>the sick” is for monetary donations only’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19200" y="798493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algn="ctr"/>
            <a:r>
              <a:rPr lang="en-GB" sz="2800" dirty="0" err="1" smtClean="0">
                <a:solidFill>
                  <a:srgbClr val="000000"/>
                </a:solidFill>
                <a:latin typeface="Geneva" pitchFamily="24" charset="0"/>
                <a:ea typeface="Times" pitchFamily="24" charset="0"/>
                <a:cs typeface="Times" pitchFamily="24" charset="0"/>
              </a:rPr>
              <a:t>Churchdown</a:t>
            </a:r>
            <a:r>
              <a:rPr lang="en-GB" sz="2800" dirty="0" smtClean="0">
                <a:solidFill>
                  <a:srgbClr val="000000"/>
                </a:solidFill>
                <a:latin typeface="Geneva" pitchFamily="24" charset="0"/>
                <a:ea typeface="Times" pitchFamily="24" charset="0"/>
                <a:cs typeface="Times" pitchFamily="24" charset="0"/>
              </a:rPr>
              <a:t> parish magazine:</a:t>
            </a:r>
            <a:endParaRPr lang="en-GB" sz="2800" dirty="0">
              <a:solidFill>
                <a:srgbClr val="000000"/>
              </a:solidFill>
              <a:latin typeface="Geneva" pitchFamily="24" charset="0"/>
              <a:ea typeface="Times" pitchFamily="24" charset="0"/>
              <a:cs typeface="Times" pitchFamily="2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76400" y="1321713"/>
            <a:ext cx="5867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0431" y="2013778"/>
            <a:ext cx="6303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EDUCATIONPAST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200"/>
            <a:ext cx="3608388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143000" y="1273175"/>
            <a:ext cx="3429000" cy="389337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900" dirty="0">
                <a:solidFill>
                  <a:srgbClr val="000000"/>
                </a:solidFill>
                <a:latin typeface="Typist" charset="0"/>
              </a:rPr>
              <a:t>BBC NEWS ONLINE:</a:t>
            </a:r>
          </a:p>
          <a:p>
            <a:endParaRPr lang="en-GB" sz="1900" dirty="0">
              <a:solidFill>
                <a:srgbClr val="000000"/>
              </a:solidFill>
              <a:latin typeface="Typist" charset="0"/>
            </a:endParaRPr>
          </a:p>
          <a:p>
            <a:r>
              <a:rPr lang="en-GB" sz="1900" dirty="0">
                <a:solidFill>
                  <a:srgbClr val="000000"/>
                </a:solidFill>
                <a:latin typeface="Typist" charset="0"/>
              </a:rPr>
              <a:t>More than half of British motorists cannot interpret road signs properly, according to a survey by the Royal Automobile Club. </a:t>
            </a:r>
          </a:p>
          <a:p>
            <a:endParaRPr lang="en-GB" sz="1900" dirty="0">
              <a:solidFill>
                <a:srgbClr val="000000"/>
              </a:solidFill>
              <a:latin typeface="Typist" charset="0"/>
            </a:endParaRPr>
          </a:p>
          <a:p>
            <a:r>
              <a:rPr lang="en-GB" sz="1900" dirty="0">
                <a:solidFill>
                  <a:srgbClr val="000000"/>
                </a:solidFill>
                <a:latin typeface="Typist" charset="0"/>
              </a:rPr>
              <a:t>The survey of 500 motorists highlighted just how many people are still grappling with it. </a:t>
            </a:r>
          </a:p>
          <a:p>
            <a:endParaRPr lang="en-GB" sz="1900" dirty="0">
              <a:solidFill>
                <a:srgbClr val="000000"/>
              </a:solidFill>
              <a:latin typeface="Typis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3"/>
          <p:cNvSpPr>
            <a:spLocks noChangeShapeType="1"/>
          </p:cNvSpPr>
          <p:nvPr/>
        </p:nvSpPr>
        <p:spPr bwMode="auto">
          <a:xfrm>
            <a:off x="381000" y="11430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219200" y="1828800"/>
            <a:ext cx="2133600" cy="447814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900" dirty="0">
                <a:solidFill>
                  <a:srgbClr val="000000"/>
                </a:solidFill>
                <a:latin typeface="Typist" charset="0"/>
              </a:rPr>
              <a:t>According to the survey, three in five motorists thought a "be aware of cattle" warning sign indicated …</a:t>
            </a:r>
          </a:p>
          <a:p>
            <a:endParaRPr lang="en-GB" sz="1900" dirty="0">
              <a:solidFill>
                <a:srgbClr val="000000"/>
              </a:solidFill>
              <a:latin typeface="Typist" charset="0"/>
            </a:endParaRPr>
          </a:p>
          <a:p>
            <a:endParaRPr lang="en-GB" sz="1900" dirty="0">
              <a:solidFill>
                <a:srgbClr val="000000"/>
              </a:solidFill>
              <a:latin typeface="Typist" charset="0"/>
            </a:endParaRPr>
          </a:p>
          <a:p>
            <a:endParaRPr lang="en-GB" sz="1900" dirty="0">
              <a:solidFill>
                <a:srgbClr val="000000"/>
              </a:solidFill>
              <a:latin typeface="Typist" charset="0"/>
            </a:endParaRPr>
          </a:p>
          <a:p>
            <a:endParaRPr lang="en-GB" sz="1900" dirty="0">
              <a:solidFill>
                <a:srgbClr val="000000"/>
              </a:solidFill>
              <a:latin typeface="Typist" charset="0"/>
            </a:endParaRPr>
          </a:p>
          <a:p>
            <a:endParaRPr lang="en-GB" sz="1900" dirty="0">
              <a:solidFill>
                <a:srgbClr val="000000"/>
              </a:solidFill>
              <a:latin typeface="Typist" charset="0"/>
            </a:endParaRPr>
          </a:p>
          <a:p>
            <a:endParaRPr lang="en-GB" sz="1900" dirty="0">
              <a:solidFill>
                <a:srgbClr val="000000"/>
              </a:solidFill>
              <a:latin typeface="Typist" charset="0"/>
            </a:endParaRPr>
          </a:p>
          <a:p>
            <a:endParaRPr lang="en-GB" sz="1900" dirty="0">
              <a:solidFill>
                <a:srgbClr val="000000"/>
              </a:solidFill>
              <a:latin typeface="Typist" charset="0"/>
            </a:endParaRPr>
          </a:p>
          <a:p>
            <a:endParaRPr lang="en-GB" sz="1900" dirty="0">
              <a:solidFill>
                <a:srgbClr val="000000"/>
              </a:solidFill>
              <a:latin typeface="Typist" charset="0"/>
            </a:endParaRPr>
          </a:p>
        </p:txBody>
      </p:sp>
      <p:pic>
        <p:nvPicPr>
          <p:cNvPr id="5530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-1752600"/>
            <a:ext cx="4799013" cy="901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3" name="Line 9"/>
          <p:cNvSpPr>
            <a:spLocks noChangeShapeType="1"/>
          </p:cNvSpPr>
          <p:nvPr/>
        </p:nvSpPr>
        <p:spPr bwMode="auto">
          <a:xfrm flipV="1">
            <a:off x="3124200" y="3200400"/>
            <a:ext cx="2286000" cy="11430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1600200" y="4343400"/>
            <a:ext cx="15240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900" dirty="0">
                <a:solidFill>
                  <a:srgbClr val="000000"/>
                </a:solidFill>
                <a:latin typeface="Typist" charset="0"/>
              </a:rPr>
              <a:t>an area infected with foot-and-mouth disease.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5753100" y="549212"/>
            <a:ext cx="1534642" cy="2346388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78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build="p" animBg="1" autoUpdateAnimBg="0" advAuto="0"/>
      <p:bldP spid="77833" grpId="0" animBg="1"/>
      <p:bldP spid="77834" grpId="0" autoUpdateAnimBg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143000" y="1371600"/>
            <a:ext cx="3276600" cy="381642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latin typeface="Verdana" pitchFamily="24" charset="0"/>
              </a:rPr>
              <a:t>Common </a:t>
            </a:r>
            <a:r>
              <a:rPr lang="en-GB" sz="1600" b="1" dirty="0" smtClean="0">
                <a:latin typeface="Verdana" pitchFamily="24" charset="0"/>
              </a:rPr>
              <a:t>mistakes:</a:t>
            </a:r>
          </a:p>
          <a:p>
            <a:endParaRPr lang="en-GB" sz="1600" b="1" dirty="0">
              <a:latin typeface="Verdana" pitchFamily="2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1600" b="1" dirty="0">
                <a:latin typeface="Verdana" pitchFamily="24" charset="0"/>
              </a:rPr>
              <a:t>No motor vehicles - Beware of fast motorbikes</a:t>
            </a:r>
            <a:r>
              <a:rPr lang="en-GB" sz="1600" b="1" dirty="0" smtClean="0">
                <a:latin typeface="Verdana" pitchFamily="24" charset="0"/>
              </a:rPr>
              <a:t> </a:t>
            </a:r>
          </a:p>
          <a:p>
            <a:pPr>
              <a:buFontTx/>
              <a:buChar char="•"/>
            </a:pPr>
            <a:endParaRPr lang="en-GB" sz="1600" b="1" dirty="0">
              <a:latin typeface="Verdana" pitchFamily="24" charset="0"/>
            </a:endParaRPr>
          </a:p>
          <a:p>
            <a:pPr>
              <a:buFontTx/>
              <a:buChar char="•"/>
            </a:pPr>
            <a:endParaRPr lang="en-GB" sz="1600" b="1" dirty="0">
              <a:latin typeface="Verdana" pitchFamily="24" charset="0"/>
            </a:endParaRPr>
          </a:p>
          <a:p>
            <a:pPr>
              <a:buFontTx/>
              <a:buChar char="•"/>
            </a:pPr>
            <a:endParaRPr lang="en-GB" sz="1600" b="1" dirty="0">
              <a:latin typeface="Verdana" pitchFamily="24" charset="0"/>
            </a:endParaRPr>
          </a:p>
          <a:p>
            <a:pPr>
              <a:buFontTx/>
              <a:buChar char="•"/>
            </a:pPr>
            <a:endParaRPr lang="en-GB" sz="1600" b="1" dirty="0">
              <a:latin typeface="Verdana" pitchFamily="24" charset="0"/>
            </a:endParaRPr>
          </a:p>
          <a:p>
            <a:pPr>
              <a:buFontTx/>
              <a:buChar char="•"/>
            </a:pPr>
            <a:endParaRPr lang="en-GB" sz="1600" b="1" dirty="0">
              <a:latin typeface="Verdana" pitchFamily="24" charset="0"/>
            </a:endParaRPr>
          </a:p>
          <a:p>
            <a:pPr>
              <a:buFontTx/>
              <a:buChar char="•"/>
            </a:pPr>
            <a:endParaRPr lang="en-GB" sz="1600" b="1" dirty="0">
              <a:latin typeface="Verdana" pitchFamily="24" charset="0"/>
            </a:endParaRPr>
          </a:p>
          <a:p>
            <a:pPr>
              <a:buFontTx/>
              <a:buChar char="•"/>
            </a:pPr>
            <a:endParaRPr lang="en-GB" sz="1600" b="1" dirty="0">
              <a:latin typeface="Verdana" pitchFamily="24" charset="0"/>
            </a:endParaRPr>
          </a:p>
          <a:p>
            <a:pPr>
              <a:buFontTx/>
              <a:buChar char="•"/>
            </a:pPr>
            <a:endParaRPr lang="en-GB" sz="1600" b="1" dirty="0">
              <a:latin typeface="Verdana" pitchFamily="24" charset="0"/>
            </a:endParaRPr>
          </a:p>
          <a:p>
            <a:pPr>
              <a:buFontTx/>
              <a:buChar char="•"/>
            </a:pPr>
            <a:endParaRPr lang="en-GB" sz="1600" b="1" dirty="0">
              <a:latin typeface="Verdana" pitchFamily="24" charset="0"/>
            </a:endParaRPr>
          </a:p>
          <a:p>
            <a:pPr>
              <a:buFontTx/>
              <a:buChar char="•"/>
            </a:pPr>
            <a:endParaRPr lang="en-GB" dirty="0"/>
          </a:p>
        </p:txBody>
      </p:sp>
      <p:pic>
        <p:nvPicPr>
          <p:cNvPr id="57348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4088" y="-914400"/>
            <a:ext cx="4379912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3958491" y="2362200"/>
            <a:ext cx="2594709" cy="45720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143000" y="2819400"/>
            <a:ext cx="31242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1600" b="1" dirty="0">
                <a:latin typeface="Verdana" pitchFamily="24" charset="0"/>
              </a:rPr>
              <a:t>Wild fowl - Puddles in the road </a:t>
            </a:r>
          </a:p>
          <a:p>
            <a:pPr marL="342900" indent="-342900">
              <a:buFont typeface="Arial"/>
              <a:buChar char="•"/>
            </a:pPr>
            <a:endParaRPr lang="en-GB" sz="1600" b="1" dirty="0">
              <a:latin typeface="Verdana" pitchFamily="24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1600" b="1" dirty="0">
                <a:latin typeface="Verdana" pitchFamily="24" charset="0"/>
              </a:rPr>
              <a:t>Riding school close by - "Marlborough country"  advert </a:t>
            </a:r>
          </a:p>
          <a:p>
            <a:pPr marL="342900" indent="-342900">
              <a:buFont typeface="Arial"/>
              <a:buChar char="•"/>
            </a:pPr>
            <a:endParaRPr lang="en-GB" sz="1600" b="1" dirty="0">
              <a:latin typeface="Verdana" pitchFamily="2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uild="p" animBg="1" autoUpdateAnimBg="0"/>
      <p:bldP spid="15373" grpId="0" animBg="1"/>
      <p:bldP spid="15374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434" y="403347"/>
            <a:ext cx="4782223" cy="3180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7550" y="3272389"/>
            <a:ext cx="6464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“If we do what we’ve always done, we’ll get what we’ve always got”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200873" y="4573577"/>
            <a:ext cx="311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Bill Clinton</a:t>
            </a:r>
            <a:endParaRPr lang="en-US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0431" y="2338814"/>
            <a:ext cx="630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PRESENT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434" y="403347"/>
            <a:ext cx="4782223" cy="3180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7550" y="3272389"/>
            <a:ext cx="6464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“I’m mad as hell and I’m not going to take this any more”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079682" y="4573577"/>
            <a:ext cx="3111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Howard Beale aka</a:t>
            </a:r>
          </a:p>
          <a:p>
            <a:pPr algn="r"/>
            <a:r>
              <a:rPr lang="en-US" dirty="0" smtClean="0"/>
              <a:t>Peter Finch</a:t>
            </a:r>
          </a:p>
          <a:p>
            <a:pPr algn="r"/>
            <a:r>
              <a:rPr lang="en-US" dirty="0" smtClean="0"/>
              <a:t>i</a:t>
            </a:r>
            <a:r>
              <a:rPr lang="en-US" dirty="0" smtClean="0"/>
              <a:t>n “Network”</a:t>
            </a:r>
            <a:endParaRPr lang="en-US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5939" y="1395914"/>
            <a:ext cx="70703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Reject orthodoxies – eg  the monster of safeguarding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Think air-traffic control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For some students the problem is the teacher: think beyond teachers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Exploit quick-hits, but hold on to the long-term goals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Dismantle subject bunkers and teach the skills students need – eg not FOFO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2" descr="Picture 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75311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Picture 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971800"/>
            <a:ext cx="65151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 descr="Picture 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28194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2" descr="Picture 1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0431" y="2013778"/>
            <a:ext cx="6303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EDUCATIONPRESENT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Picture 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0925" y="381000"/>
            <a:ext cx="6035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2" descr="Picture 1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47800"/>
            <a:ext cx="65659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611" name="Picture 2" descr="Picture 1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0"/>
            <a:ext cx="9144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Picture 1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7355" y="0"/>
            <a:ext cx="661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Picture 1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762000"/>
            <a:ext cx="71755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434" y="403347"/>
            <a:ext cx="4782223" cy="3180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7550" y="3272389"/>
            <a:ext cx="6464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“I’m mad as hell and I’m not going to take this any more”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079682" y="4573577"/>
            <a:ext cx="3111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Howard Beale aka</a:t>
            </a:r>
          </a:p>
          <a:p>
            <a:pPr algn="r"/>
            <a:r>
              <a:rPr lang="en-US" dirty="0" smtClean="0"/>
              <a:t>Peter Finch</a:t>
            </a:r>
          </a:p>
          <a:p>
            <a:pPr algn="r"/>
            <a:r>
              <a:rPr lang="en-US" dirty="0" smtClean="0"/>
              <a:t>i</a:t>
            </a:r>
            <a:r>
              <a:rPr lang="en-US" dirty="0" smtClean="0"/>
              <a:t>n “Network”</a:t>
            </a:r>
            <a:endParaRPr lang="en-US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0431" y="2338814"/>
            <a:ext cx="630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FUTURE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434" y="403347"/>
            <a:ext cx="4782223" cy="3180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7550" y="3272389"/>
            <a:ext cx="6464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“To a worm in horseradish, the world tastes of horseradish”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200873" y="4573577"/>
            <a:ext cx="311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Yiddish Proverb</a:t>
            </a:r>
            <a:endParaRPr lang="en-US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5939" y="1750614"/>
            <a:ext cx="7070368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Re-think the profession: </a:t>
            </a:r>
            <a:r>
              <a:rPr lang="en-US" sz="2800" dirty="0" smtClean="0"/>
              <a:t>fewer teachers, more “</a:t>
            </a:r>
            <a:r>
              <a:rPr lang="en-US" sz="2800" dirty="0" err="1" smtClean="0"/>
              <a:t>para</a:t>
            </a:r>
            <a:r>
              <a:rPr lang="en-US" sz="2800" dirty="0" smtClean="0"/>
              <a:t>-professionals</a:t>
            </a:r>
            <a:r>
              <a:rPr lang="en-US" sz="2800" dirty="0" smtClean="0"/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School as community employment hub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Changing role of teacher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Focus relentlessly on training and developing great teachers: “micro-skills”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Focus </a:t>
            </a:r>
            <a:r>
              <a:rPr lang="en-US" sz="2800" dirty="0" smtClean="0"/>
              <a:t>relentlessly on training and developing great</a:t>
            </a:r>
            <a:r>
              <a:rPr lang="en-US" sz="2800" dirty="0" smtClean="0"/>
              <a:t> leaders: “judgment over experience”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4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434" y="403347"/>
            <a:ext cx="4782223" cy="3180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7550" y="3272389"/>
            <a:ext cx="6464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“To a worm in horseradish, the world tastes of horseradish”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200873" y="4573577"/>
            <a:ext cx="311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Yiddish Proverb</a:t>
            </a:r>
            <a:endParaRPr lang="en-US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0431" y="2013778"/>
            <a:ext cx="6303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EDUCATIONFUTURE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395" y="1745739"/>
            <a:ext cx="7187636" cy="4078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0431" y="2013778"/>
            <a:ext cx="6303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EDUCATIONPAST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0431" y="2013778"/>
            <a:ext cx="6303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EDUCATIONPRESENT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0431" y="2013778"/>
            <a:ext cx="6303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EDUCATIONFUTURE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138" y="3043549"/>
            <a:ext cx="1971892" cy="25749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225" y="5091654"/>
            <a:ext cx="77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Head </a:t>
            </a:r>
            <a:r>
              <a:rPr lang="en-US" dirty="0" smtClean="0"/>
              <a:t>for the Future </a:t>
            </a:r>
            <a:r>
              <a:rPr lang="en-US" dirty="0" err="1" smtClean="0">
                <a:solidFill>
                  <a:srgbClr val="0000FF"/>
                </a:solidFill>
              </a:rPr>
              <a:t>Ι</a:t>
            </a:r>
            <a:r>
              <a:rPr lang="en-US" dirty="0" smtClean="0"/>
              <a:t> Geoff Barton </a:t>
            </a:r>
            <a:r>
              <a:rPr lang="en-US" dirty="0" err="1" smtClean="0">
                <a:solidFill>
                  <a:srgbClr val="0000FF"/>
                </a:solidFill>
              </a:rPr>
              <a:t>Ι</a:t>
            </a:r>
            <a:r>
              <a:rPr lang="en-US" dirty="0" smtClean="0"/>
              <a:t> Head, King Edward VI School, </a:t>
            </a:r>
            <a:r>
              <a:rPr lang="en-US" dirty="0" smtClean="0"/>
              <a:t>Suffolk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0625" y="5459497"/>
            <a:ext cx="7768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Download </a:t>
            </a:r>
            <a:r>
              <a:rPr lang="en-US" sz="1400" dirty="0" smtClean="0"/>
              <a:t>this presentation </a:t>
            </a:r>
            <a:r>
              <a:rPr lang="en-US" sz="1400" dirty="0" err="1" smtClean="0">
                <a:solidFill>
                  <a:srgbClr val="0000FF"/>
                </a:solidFill>
              </a:rPr>
              <a:t>Ι</a:t>
            </a:r>
            <a:r>
              <a:rPr lang="en-US" sz="1400" dirty="0" smtClean="0"/>
              <a:t> </a:t>
            </a:r>
            <a:r>
              <a:rPr lang="en-US" sz="1400" dirty="0" err="1" smtClean="0"/>
              <a:t>www.geoffbarton.co.uk</a:t>
            </a:r>
            <a:r>
              <a:rPr lang="en-US" sz="1400" dirty="0" smtClean="0"/>
              <a:t>/teacher-resources (66)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3025" y="5767274"/>
            <a:ext cx="7768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2BF6947-FB2C-174A-8EE6-86BCDA93E668}" type="datetime2">
              <a:rPr lang="en-US" sz="1400" smtClean="0"/>
              <a:pPr algn="ctr"/>
              <a:t>Tuesday, December 1, 2009</a:t>
            </a:fld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323025" y="2054443"/>
            <a:ext cx="71774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Let’s do something different …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704" y="2016943"/>
            <a:ext cx="4660900" cy="363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372" y="1852624"/>
            <a:ext cx="3683000" cy="302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914" y="3181251"/>
            <a:ext cx="1830826" cy="1421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8225" y="5091654"/>
            <a:ext cx="77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Head </a:t>
            </a:r>
            <a:r>
              <a:rPr lang="en-US" dirty="0" smtClean="0"/>
              <a:t>for the Future </a:t>
            </a:r>
            <a:r>
              <a:rPr lang="en-US" dirty="0" err="1" smtClean="0">
                <a:solidFill>
                  <a:srgbClr val="0000FF"/>
                </a:solidFill>
              </a:rPr>
              <a:t>Ι</a:t>
            </a:r>
            <a:r>
              <a:rPr lang="en-US" dirty="0" smtClean="0"/>
              <a:t> Geoff Barton </a:t>
            </a:r>
            <a:r>
              <a:rPr lang="en-US" dirty="0" err="1" smtClean="0">
                <a:solidFill>
                  <a:srgbClr val="0000FF"/>
                </a:solidFill>
              </a:rPr>
              <a:t>Ι</a:t>
            </a:r>
            <a:r>
              <a:rPr lang="en-US" dirty="0" smtClean="0"/>
              <a:t> Head, King Edward VI School, </a:t>
            </a:r>
            <a:r>
              <a:rPr lang="en-US" dirty="0" smtClean="0"/>
              <a:t>Suffolk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0625" y="5459497"/>
            <a:ext cx="7768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Download </a:t>
            </a:r>
            <a:r>
              <a:rPr lang="en-US" sz="1400" dirty="0" smtClean="0"/>
              <a:t>this presentation </a:t>
            </a:r>
            <a:r>
              <a:rPr lang="en-US" sz="1400" dirty="0" err="1" smtClean="0">
                <a:solidFill>
                  <a:srgbClr val="0000FF"/>
                </a:solidFill>
              </a:rPr>
              <a:t>Ι</a:t>
            </a:r>
            <a:r>
              <a:rPr lang="en-US" sz="1400" dirty="0" smtClean="0"/>
              <a:t> </a:t>
            </a:r>
            <a:r>
              <a:rPr lang="en-US" sz="1400" dirty="0" err="1" smtClean="0"/>
              <a:t>www.geoffbarton.co.uk</a:t>
            </a:r>
            <a:r>
              <a:rPr lang="en-US" sz="1400" dirty="0" smtClean="0"/>
              <a:t>/teacher-resources (66)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0601" y="1876475"/>
            <a:ext cx="6498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Education’s Crackers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23025" y="5767274"/>
            <a:ext cx="7768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2BF6947-FB2C-174A-8EE6-86BCDA93E668}" type="datetime2">
              <a:rPr lang="en-US" sz="1400" smtClean="0"/>
              <a:pPr algn="ctr"/>
              <a:t>Tuesday, December 1, 2009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8225" y="5091654"/>
            <a:ext cx="77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Head for the Future </a:t>
            </a:r>
            <a:r>
              <a:rPr lang="en-US" dirty="0" err="1" smtClean="0">
                <a:solidFill>
                  <a:srgbClr val="0000FF"/>
                </a:solidFill>
              </a:rPr>
              <a:t>Ι</a:t>
            </a:r>
            <a:r>
              <a:rPr lang="en-US" dirty="0" smtClean="0"/>
              <a:t> Geoff Barton </a:t>
            </a:r>
            <a:r>
              <a:rPr lang="en-US" dirty="0" err="1" smtClean="0">
                <a:solidFill>
                  <a:srgbClr val="0000FF"/>
                </a:solidFill>
              </a:rPr>
              <a:t>Ι</a:t>
            </a:r>
            <a:r>
              <a:rPr lang="en-US" dirty="0" smtClean="0"/>
              <a:t> Head, King Edward VI School, Suffolk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0625" y="5459497"/>
            <a:ext cx="7768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Download this presentation </a:t>
            </a:r>
            <a:r>
              <a:rPr lang="en-US" sz="1400" dirty="0" err="1" smtClean="0">
                <a:solidFill>
                  <a:srgbClr val="0000FF"/>
                </a:solidFill>
              </a:rPr>
              <a:t>Ι</a:t>
            </a:r>
            <a:r>
              <a:rPr lang="en-US" sz="1400" dirty="0" smtClean="0"/>
              <a:t> </a:t>
            </a:r>
            <a:r>
              <a:rPr lang="en-US" sz="1400" dirty="0" err="1" smtClean="0"/>
              <a:t>www.geoffbarton.co.uk</a:t>
            </a:r>
            <a:r>
              <a:rPr lang="en-US" sz="1400" dirty="0" smtClean="0"/>
              <a:t>/teacher-resources (66)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512" y="3054992"/>
            <a:ext cx="1973333" cy="16970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0601" y="1876475"/>
            <a:ext cx="6498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Education’s</a:t>
            </a:r>
            <a:r>
              <a:rPr lang="en-US" sz="5400" dirty="0" smtClean="0"/>
              <a:t> Nuts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527" y="2989810"/>
            <a:ext cx="1778000" cy="177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807" y="2370876"/>
            <a:ext cx="2557121" cy="25571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0601" y="1876475"/>
            <a:ext cx="6498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Baaaa</a:t>
            </a:r>
            <a:r>
              <a:rPr lang="en-US" sz="5400" dirty="0" smtClean="0"/>
              <a:t> Humbug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018225" cy="6858000"/>
          </a:xfrm>
          <a:prstGeom prst="rect">
            <a:avLst/>
          </a:prstGeom>
          <a:gradFill flip="none" rotWithShape="1">
            <a:gsLst>
              <a:gs pos="14000">
                <a:srgbClr val="008000"/>
              </a:gs>
              <a:gs pos="92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72" y="0"/>
            <a:ext cx="2113505" cy="709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395" y="1745739"/>
            <a:ext cx="7187636" cy="4078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590</Words>
  <Application>Microsoft Macintosh PowerPoint</Application>
  <PresentationFormat>On-screen Show (4:3)</PresentationFormat>
  <Paragraphs>135</Paragraphs>
  <Slides>56</Slides>
  <Notes>23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Company>King Edward VI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 Barton</dc:creator>
  <cp:lastModifiedBy>Geoff Barton</cp:lastModifiedBy>
  <cp:revision>9</cp:revision>
  <dcterms:created xsi:type="dcterms:W3CDTF">2009-11-29T22:48:50Z</dcterms:created>
  <dcterms:modified xsi:type="dcterms:W3CDTF">2009-12-01T06:02:50Z</dcterms:modified>
</cp:coreProperties>
</file>